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79" r:id="rId4"/>
    <p:sldId id="280" r:id="rId5"/>
    <p:sldId id="278" r:id="rId6"/>
    <p:sldId id="276" r:id="rId7"/>
    <p:sldId id="261" r:id="rId8"/>
    <p:sldId id="266" r:id="rId9"/>
    <p:sldId id="264" r:id="rId10"/>
    <p:sldId id="267" r:id="rId11"/>
    <p:sldId id="268" r:id="rId12"/>
    <p:sldId id="257" r:id="rId13"/>
    <p:sldId id="269" r:id="rId14"/>
    <p:sldId id="263" r:id="rId15"/>
    <p:sldId id="270" r:id="rId16"/>
    <p:sldId id="258" r:id="rId17"/>
    <p:sldId id="273" r:id="rId18"/>
    <p:sldId id="272" r:id="rId19"/>
    <p:sldId id="275" r:id="rId20"/>
    <p:sldId id="271" r:id="rId21"/>
    <p:sldId id="259" r:id="rId22"/>
    <p:sldId id="260" r:id="rId23"/>
    <p:sldId id="262" r:id="rId24"/>
    <p:sldId id="274" r:id="rId25"/>
    <p:sldId id="26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Ricardo Sá de Paula" initials="PRSdP" lastIdx="1" clrIdx="0">
    <p:extLst>
      <p:ext uri="{19B8F6BF-5375-455C-9EA6-DF929625EA0E}">
        <p15:presenceInfo xmlns:p15="http://schemas.microsoft.com/office/powerpoint/2012/main" userId="df217268ada765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ACBCC-A3F6-4371-B136-7B6B3EADC2D0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C984-BC0D-4EE9-BEA7-04D6A45E0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40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3C87E-2909-48B8-9AEF-8A1D902E9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61E93-C625-4CA8-95CC-113C1691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8F3286-B6EA-487F-A2B0-BF84E12C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6B2F3-74C9-472A-9A92-4CCAA79B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9090B4-8E95-42EC-B02B-CC8C3758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37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074C-8571-4B7A-980E-0EA3F0D7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3FCB90-A45C-483F-B533-51C8E892E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CD799-EDA6-43B4-8E9B-A88CF4D6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72B362-D3D0-4E8B-881C-F41812B7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E3E3B-C2E7-4298-AB2F-F6AEDBA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83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2AD0F-AB47-48C2-B4C5-6FBD5C945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42FD2D-8BD3-4820-9440-74297B9D7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E4A815-52DF-4328-970A-ADDAC52F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02D6D-A533-4C46-B82C-56761457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22A10E-B33E-4FEB-85C1-74C68127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AB632-7440-46EB-8386-A907FA6A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AAD1D-8596-451F-8A3A-9C300FA1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143B07-4ACB-4B57-932F-E4774BFA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6C8FE-C1A9-4545-AF52-286CF0E6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5877A-6FFD-47B3-9C3C-9FBA196A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7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39A71-E1B9-449B-8758-0C2083AC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8AFC6C-6ABB-46A1-B1A0-9CADF726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31D5CE-233B-44F2-B8EE-22116A02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99784-6C2C-4E4F-AAF8-D102772A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DF41D-5F4A-45A1-8374-1BC1F60E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00C21-CD89-40D0-A9BE-C8C2159C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03C595-1449-4E85-AE96-2B9E4F0CA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C02719-AD6B-4174-B178-0B397EAD0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75D8CA-500C-4EB2-B4B4-3CD8B25C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C1955-27BE-4D8C-A835-7E87589D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E884DD-0B40-4046-B944-7D14CAE8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6D442-0CE9-49C8-BCCC-4F200CF9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E3E023-FF0A-4B00-A400-D5787EC9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4AE56B-264A-4331-8A31-237DFADA4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ADDB54-A294-418D-8B62-61F56081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E9691D-2BE8-4303-A28D-C55462199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93335F-3B1B-4B52-B487-38208C40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347E71-809D-4B92-9846-3D790C36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00BD81-F346-4CEC-87B0-E2981E1A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F8463-BBB5-44E0-8C25-BE374A17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4D91A-0866-4A46-AC5B-37A4ADB9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BAB8FC-410C-47F2-ABA2-D4A93351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FE88B7-BBC0-4B03-A863-B17F91ED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44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8ACC78-3746-4DA5-81AD-5CE740FB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A3BD83-16BA-43DB-BC09-AB81703A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B76D04-E1A3-440B-9788-AD838F0E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7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E7EE4-36A9-4319-89CA-8674D3C8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84920-7B8C-46A6-9D9A-42057480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597C50-4653-425D-A026-0EC34C9F0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CD254E-BA3E-4250-AFB4-C7FE530B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CDD19A-8C25-4150-971B-E557D3AE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591C54-A3C0-442C-AE4E-3CFA4628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4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2CEBB-1F73-4D32-8BE9-F4C5D484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6DB6624-ED56-4156-8BF2-E25D004D2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8D5980-7494-4532-8FDA-99315B568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0C390D-F133-45C4-80D1-7FB40B8A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FA1836-5727-4975-991D-93DC7534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2DE9A8-095D-4E09-9F43-A6B31C4E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02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5EB1F9-FE88-4039-9327-9EDF002A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C48AE9-A127-4964-A5A2-AE54FCB6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10951-7FD1-4E9F-A9F2-ABACC1114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6F86-DBAB-4F24-AFA9-E65AC78991BB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32AE60-11C2-47A5-9403-53E2DF7E7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8F4D7D-C687-4E79-83DA-D766F4ED0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4BE1-A0CD-4CB6-A973-94F9D6141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8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610276B-44CA-4019-8838-66A3A79D6FC0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PESQUISA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A622E7-A303-4D68-AE43-F4DD61FB6FE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95A94B-DC60-4090-84DB-31C0A19FB405}"/>
              </a:ext>
            </a:extLst>
          </p:cNvPr>
          <p:cNvSpPr txBox="1"/>
          <p:nvPr/>
        </p:nvSpPr>
        <p:spPr>
          <a:xfrm>
            <a:off x="6201143" y="2169713"/>
            <a:ext cx="5473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 contendo 43 questões, elaboradas pela SFC;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Uso de formulário online, envio de link para os participantes;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Participação de 3.358 mães, pais e responsáveis;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de realização: entre maio e julho/2021;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Disparo de 58 mil mensagens pelo </a:t>
            </a:r>
            <a:r>
              <a:rPr lang="pt-BR" dirty="0" err="1"/>
              <a:t>whatsapp</a:t>
            </a:r>
            <a:r>
              <a:rPr lang="pt-BR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B03C4F-92E8-4C5C-A8DC-A32C220E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0" y="2005094"/>
            <a:ext cx="5313247" cy="30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5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, Gráfico de pizza&#10;&#10;Descrição gerada automaticamente">
            <a:extLst>
              <a:ext uri="{FF2B5EF4-FFF2-40B4-BE49-F238E27FC236}">
                <a16:creationId xmlns:a16="http://schemas.microsoft.com/office/drawing/2014/main" id="{573452F8-3F4F-4596-A496-8B702A1B3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1300" b="1367"/>
          <a:stretch/>
        </p:blipFill>
        <p:spPr>
          <a:xfrm>
            <a:off x="2155910" y="1670585"/>
            <a:ext cx="7880180" cy="4320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F09395F-EEE5-43A5-B0A6-3F1BDD403627}"/>
              </a:ext>
            </a:extLst>
          </p:cNvPr>
          <p:cNvSpPr/>
          <p:nvPr/>
        </p:nvSpPr>
        <p:spPr>
          <a:xfrm>
            <a:off x="146649" y="641250"/>
            <a:ext cx="1187857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ESCOLA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8136163-6590-419D-A3CB-E6658D3360DB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BEC80D-8676-448B-8DDD-FCDFF34E607B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78311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Gráfico, Gráfico de barras&#10;&#10;Descrição gerada automaticamente">
            <a:extLst>
              <a:ext uri="{FF2B5EF4-FFF2-40B4-BE49-F238E27FC236}">
                <a16:creationId xmlns:a16="http://schemas.microsoft.com/office/drawing/2014/main" id="{1CC60F3D-F15D-4DDF-8E2A-81EBE6B09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87"/>
          <a:stretch/>
        </p:blipFill>
        <p:spPr>
          <a:xfrm>
            <a:off x="2713642" y="1019208"/>
            <a:ext cx="6900621" cy="41496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F09395F-EEE5-43A5-B0A6-3F1BDD403627}"/>
              </a:ext>
            </a:extLst>
          </p:cNvPr>
          <p:cNvSpPr/>
          <p:nvPr/>
        </p:nvSpPr>
        <p:spPr>
          <a:xfrm>
            <a:off x="146649" y="641250"/>
            <a:ext cx="1187857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ESCOLA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8136163-6590-419D-A3CB-E6658D3360DB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DFDB7E-BE1A-4A3E-BDB4-1BE36856D9F2}"/>
              </a:ext>
            </a:extLst>
          </p:cNvPr>
          <p:cNvSpPr txBox="1"/>
          <p:nvPr/>
        </p:nvSpPr>
        <p:spPr>
          <a:xfrm>
            <a:off x="268130" y="4852638"/>
            <a:ext cx="11575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Falta de equipamentos (32%) e falta de internet adequada (36,8%);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Dificuldade para entender as atividades </a:t>
            </a:r>
            <a:r>
              <a:rPr lang="pt-BR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(40,2%);</a:t>
            </a:r>
            <a:endParaRPr lang="pt-B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Dificuldade para manter a concentração e o interesse dos alunos nas atividades propostas (40,7%);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Dificuldade para conciliar o trabalho profissional (36,3%) ou serviço doméstico (34,1%) com o auxílio aos alunos.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B9784B-59F2-410C-BAF7-D85C47B508B6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316844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, Gráfico de pizza&#10;&#10;Descrição gerada automaticamente">
            <a:extLst>
              <a:ext uri="{FF2B5EF4-FFF2-40B4-BE49-F238E27FC236}">
                <a16:creationId xmlns:a16="http://schemas.microsoft.com/office/drawing/2014/main" id="{F4666E7A-790C-497C-BF64-C87EA2B37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/>
          <a:stretch/>
        </p:blipFill>
        <p:spPr>
          <a:xfrm>
            <a:off x="324673" y="1221179"/>
            <a:ext cx="5151819" cy="3240000"/>
          </a:xfrm>
        </p:spPr>
      </p:pic>
      <p:pic>
        <p:nvPicPr>
          <p:cNvPr id="7" name="Imagem 6" descr="Gráfico, Gráfico de pizza&#10;&#10;Descrição gerada automaticamente">
            <a:extLst>
              <a:ext uri="{FF2B5EF4-FFF2-40B4-BE49-F238E27FC236}">
                <a16:creationId xmlns:a16="http://schemas.microsoft.com/office/drawing/2014/main" id="{270F45D5-152E-4F04-90A1-91C185641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2134"/>
          <a:stretch/>
        </p:blipFill>
        <p:spPr>
          <a:xfrm>
            <a:off x="6765938" y="1212470"/>
            <a:ext cx="5190531" cy="324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4DD2CC7-5D37-4BAD-9190-EA92FF7A327A}"/>
              </a:ext>
            </a:extLst>
          </p:cNvPr>
          <p:cNvSpPr/>
          <p:nvPr/>
        </p:nvSpPr>
        <p:spPr>
          <a:xfrm>
            <a:off x="148087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TABLET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C58E15-146A-41FF-B434-F0ECF158A2CD}"/>
              </a:ext>
            </a:extLst>
          </p:cNvPr>
          <p:cNvSpPr txBox="1"/>
          <p:nvPr/>
        </p:nvSpPr>
        <p:spPr>
          <a:xfrm>
            <a:off x="255577" y="4768105"/>
            <a:ext cx="1158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Até o dia 17/08 foram entregues aproximadamente 364,2 mil tablets, de um total de 506.310 (465.500 licitação + 40.810 aditivo).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Assim, a quantidade de tablets entregues representa cerca de 78% da quantidade inicialmente prevista e, considerando o aditivo para aquisição de mais 40.810 unidades, a quantidade entregue é igual a 72% do total contratado.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6F24AC-8167-4B84-9334-6A8CDF51574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246490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9A8FCF04-1602-4623-9487-E5DE041F9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" b="2475"/>
          <a:stretch/>
        </p:blipFill>
        <p:spPr>
          <a:xfrm>
            <a:off x="269875" y="1237703"/>
            <a:ext cx="5481720" cy="324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4DD2CC7-5D37-4BAD-9190-EA92FF7A327A}"/>
              </a:ext>
            </a:extLst>
          </p:cNvPr>
          <p:cNvSpPr/>
          <p:nvPr/>
        </p:nvSpPr>
        <p:spPr>
          <a:xfrm>
            <a:off x="148087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TABLET</a:t>
            </a:r>
          </a:p>
        </p:txBody>
      </p:sp>
      <p:pic>
        <p:nvPicPr>
          <p:cNvPr id="10" name="Imagem 9" descr="Gráfico, Gráfico de pizza&#10;&#10;Descrição gerada automaticamente">
            <a:extLst>
              <a:ext uri="{FF2B5EF4-FFF2-40B4-BE49-F238E27FC236}">
                <a16:creationId xmlns:a16="http://schemas.microsoft.com/office/drawing/2014/main" id="{7C4B6B47-7AE4-4DEC-9807-311EDD230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" b="1484"/>
          <a:stretch/>
        </p:blipFill>
        <p:spPr>
          <a:xfrm>
            <a:off x="6061164" y="1211576"/>
            <a:ext cx="6008914" cy="33081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150E49-E930-468A-A517-DFCF1804B6A8}"/>
              </a:ext>
            </a:extLst>
          </p:cNvPr>
          <p:cNvSpPr txBox="1"/>
          <p:nvPr/>
        </p:nvSpPr>
        <p:spPr>
          <a:xfrm>
            <a:off x="287292" y="4816356"/>
            <a:ext cx="1156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Apesar de apenas 56,9% dos alunos terem recebido treinamento para utilizar o tablet, mais de 90% dos participantes entendem que os alunos sabem utilizar o tablet para as atividades escolares;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76,2% afirmaram que o acesso à internet é bom para as atividades escolares.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00FE44-77C7-4938-AF41-23D4812FBF16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37210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áfico, Gráfico de pizza&#10;&#10;Descrição gerada automaticamente">
            <a:extLst>
              <a:ext uri="{FF2B5EF4-FFF2-40B4-BE49-F238E27FC236}">
                <a16:creationId xmlns:a16="http://schemas.microsoft.com/office/drawing/2014/main" id="{A8340838-2D56-4337-842D-B11CFFD2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 b="3862"/>
          <a:stretch/>
        </p:blipFill>
        <p:spPr>
          <a:xfrm>
            <a:off x="2700726" y="1158542"/>
            <a:ext cx="6790549" cy="3600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CF23F46-E0B7-48F1-8853-57DF42802492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TABLET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75F0AA-1376-4CB6-BE52-CC352AAE8DB9}"/>
              </a:ext>
            </a:extLst>
          </p:cNvPr>
          <p:cNvSpPr txBox="1"/>
          <p:nvPr/>
        </p:nvSpPr>
        <p:spPr>
          <a:xfrm>
            <a:off x="299010" y="4784669"/>
            <a:ext cx="11521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r>
              <a:rPr lang="pt-BR" dirty="0"/>
              <a:t>Apesar de 90% dos participantes entenderem que os alunos sabem utilizar os tablets para as atividades escolares, quase metade dos respondentes não sabem o que fazer se ocorrer um problema técnico. Esse percentual é bem próximo da quantidade dos responsáveis que não receberam treinamento.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0D1BE9-388E-4B25-BF7E-DCF181497173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294901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, Gráfico de pizza&#10;&#10;Descrição gerada automaticamente">
            <a:extLst>
              <a:ext uri="{FF2B5EF4-FFF2-40B4-BE49-F238E27FC236}">
                <a16:creationId xmlns:a16="http://schemas.microsoft.com/office/drawing/2014/main" id="{76C65ECC-0790-4DCA-9392-4E43A6806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53" y="1185394"/>
            <a:ext cx="6435294" cy="3600000"/>
          </a:xfr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92200F5-DC1D-4C4E-9453-813199882AE5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UNIFORMES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5F4E04-ACDD-45EF-A608-4D9CC7ABC254}"/>
              </a:ext>
            </a:extLst>
          </p:cNvPr>
          <p:cNvSpPr txBox="1"/>
          <p:nvPr/>
        </p:nvSpPr>
        <p:spPr>
          <a:xfrm>
            <a:off x="278673" y="4785893"/>
            <a:ext cx="11564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r>
              <a:rPr lang="pt-BR" dirty="0"/>
              <a:t>Em consulta ao SOF, na data de 17/08, observa-se que foram pagos aproximadamente R$ 38 milhões, sendo que o valor contratado total foi de R$ 139,75 milhões. Assim, é possível concluir que até o momento foram gastos apenas 27,2% dos valores previstos.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7B1851-1C09-4DF2-9975-31CEDDEA443B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09801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Linha do tempo, Gráfico de barras&#10;&#10;Descrição gerada automaticamente">
            <a:extLst>
              <a:ext uri="{FF2B5EF4-FFF2-40B4-BE49-F238E27FC236}">
                <a16:creationId xmlns:a16="http://schemas.microsoft.com/office/drawing/2014/main" id="{BB12923F-D2EC-4FE3-A87F-7F0937195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" b="3382"/>
          <a:stretch/>
        </p:blipFill>
        <p:spPr>
          <a:xfrm>
            <a:off x="2977652" y="1019208"/>
            <a:ext cx="6236697" cy="3600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92200F5-DC1D-4C4E-9453-813199882AE5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UNIFORMES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56072E-9F75-4269-9AC0-046A24FEDCAC}"/>
              </a:ext>
            </a:extLst>
          </p:cNvPr>
          <p:cNvSpPr txBox="1"/>
          <p:nvPr/>
        </p:nvSpPr>
        <p:spPr>
          <a:xfrm>
            <a:off x="269965" y="4691353"/>
            <a:ext cx="11573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Dos participantes que informaram que ainda não compraram os uniformes (84,3%), destaca-se que quase metade indicou como dificuldade o valor não ter sido creditado no aplicativo. Além disso, 26% dos respondentes apontou problema no aplicativo e 14,6% disse não saber onde comprar;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Após a divulgação da primeira parcial da pesquisa, em junho de 2021, a SME realizou um mutirão para realização do cadastro.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837EF3-188B-48A1-8452-CE77669EC46E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03289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2200F5-DC1D-4C4E-9453-813199882AE5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UNIFORMES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28906A5-48FB-4314-A10C-FE688C9D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81" y="1278256"/>
            <a:ext cx="7615238" cy="51415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692DEF-8D85-4A36-BB13-D78317A15AE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62577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0CEAD6C5-AEE7-4FC1-8A49-9ACA6E42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2519"/>
          <a:stretch/>
        </p:blipFill>
        <p:spPr>
          <a:xfrm>
            <a:off x="2536645" y="1166333"/>
            <a:ext cx="7118711" cy="367351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92200F5-DC1D-4C4E-9453-813199882AE5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UNIFORMES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ED55E4-E436-454C-A7ED-FD33029FAB75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313680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2200F5-DC1D-4C4E-9453-813199882AE5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MATERIAIS</a:t>
            </a:r>
          </a:p>
        </p:txBody>
      </p:sp>
      <p:pic>
        <p:nvPicPr>
          <p:cNvPr id="7" name="Espaço Reservado para Conteúdo 6" descr="Gráfico, Gráfico de pizza&#10;&#10;Descrição gerada automaticamente">
            <a:extLst>
              <a:ext uri="{FF2B5EF4-FFF2-40B4-BE49-F238E27FC236}">
                <a16:creationId xmlns:a16="http://schemas.microsoft.com/office/drawing/2014/main" id="{A9E38A65-2EF4-4412-B889-5897221EA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14" y="1193074"/>
            <a:ext cx="7268572" cy="4320000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EF8EE7E-1F6F-4875-A874-E7ABDD26F0AE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715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A924E89-7573-4B61-B2DF-425151814161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PESQUISA</a:t>
            </a:r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55E9FA9D-09F1-43F1-BE53-08D713DC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05" y="1553480"/>
            <a:ext cx="7585714" cy="432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C29DB2-9269-40DB-B6AA-F40053978D52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22757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1E4B629A-F28B-4279-B2A6-547D90629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" b="2789"/>
          <a:stretch/>
        </p:blipFill>
        <p:spPr>
          <a:xfrm>
            <a:off x="2856261" y="1005985"/>
            <a:ext cx="6479479" cy="373387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C693BD2-4742-4B49-9928-B14A419D88C1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MATERIAL ESCOLAR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5604C30-4AC7-4537-8993-9727289A3E72}"/>
              </a:ext>
            </a:extLst>
          </p:cNvPr>
          <p:cNvSpPr txBox="1"/>
          <p:nvPr/>
        </p:nvSpPr>
        <p:spPr>
          <a:xfrm>
            <a:off x="274313" y="4778888"/>
            <a:ext cx="1156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algn="just"/>
            <a:r>
              <a:rPr lang="pt-BR" dirty="0"/>
              <a:t>Dos participantes que ainda não compraram os materiais (64,9%), destaca-se que aproximadamente 37% informou como dificuldade o valor não ter sido creditado no aplicativo. Além disso, 26% indicaram problema no aplicativo e 15% afirmou não saber onde comprar os materiais.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342F6C-C3E3-480D-A46E-075A20EECE35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1223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931FA50F-3657-468F-BF45-018DFCA32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44" b="2647"/>
          <a:stretch/>
        </p:blipFill>
        <p:spPr>
          <a:xfrm>
            <a:off x="2488117" y="1166327"/>
            <a:ext cx="7215767" cy="373490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C693BD2-4742-4B49-9928-B14A419D88C1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MATERIAL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55D626-57F1-440E-97B1-93D548671CAB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226800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, Gráfico de pizza&#10;&#10;Descrição gerada automaticamente">
            <a:extLst>
              <a:ext uri="{FF2B5EF4-FFF2-40B4-BE49-F238E27FC236}">
                <a16:creationId xmlns:a16="http://schemas.microsoft.com/office/drawing/2014/main" id="{7E5F9B65-ACC6-4E36-8242-9CCE6DE49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056" y="1186624"/>
            <a:ext cx="6074419" cy="3600000"/>
          </a:xfrm>
        </p:spPr>
      </p:pic>
      <p:pic>
        <p:nvPicPr>
          <p:cNvPr id="9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125DED3E-7445-4AF5-BF7C-9E9ED68B0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/>
          <a:stretch/>
        </p:blipFill>
        <p:spPr>
          <a:xfrm>
            <a:off x="343626" y="1221455"/>
            <a:ext cx="5698682" cy="3600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48B61C1-A4B0-493D-A3A2-6C54FC9241C9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CARTÃO ALIMENTAÇÃO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B2D8C1-1248-4E9C-97A2-E81BB1965924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342768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Gráfico, Gráfico de pizza&#10;&#10;Descrição gerada automaticamente">
            <a:extLst>
              <a:ext uri="{FF2B5EF4-FFF2-40B4-BE49-F238E27FC236}">
                <a16:creationId xmlns:a16="http://schemas.microsoft.com/office/drawing/2014/main" id="{FABDEC34-34EE-478E-8BB0-5B049B01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 b="4215"/>
          <a:stretch/>
        </p:blipFill>
        <p:spPr>
          <a:xfrm>
            <a:off x="207611" y="1197863"/>
            <a:ext cx="6024687" cy="3400256"/>
          </a:xfrm>
        </p:spPr>
      </p:pic>
      <p:pic>
        <p:nvPicPr>
          <p:cNvPr id="13" name="Imagem 12" descr="Gráfico, Gráfico de pizza&#10;&#10;Descrição gerada automaticamente">
            <a:extLst>
              <a:ext uri="{FF2B5EF4-FFF2-40B4-BE49-F238E27FC236}">
                <a16:creationId xmlns:a16="http://schemas.microsoft.com/office/drawing/2014/main" id="{9E6B7501-9868-44C1-9631-D8150296F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5"/>
          <a:stretch/>
        </p:blipFill>
        <p:spPr>
          <a:xfrm>
            <a:off x="6244604" y="1198416"/>
            <a:ext cx="5632401" cy="339099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B3FA3E4-6DC1-44D7-8B73-90A62877657A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AULAS PRESENCIAIS E PROTOCOLOS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53CEF5-185B-4B84-B193-E89889DA7172}"/>
              </a:ext>
            </a:extLst>
          </p:cNvPr>
          <p:cNvSpPr txBox="1"/>
          <p:nvPr/>
        </p:nvSpPr>
        <p:spPr>
          <a:xfrm>
            <a:off x="269962" y="4824544"/>
            <a:ext cx="1144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r>
              <a:rPr lang="pt-BR" dirty="0"/>
              <a:t>A pesquisa foi realizada no período em que a capacidade máxima de alunos era de 35%, entre maio e julho de 2021.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69E7E1-C85E-4439-8BAD-B70971A2EA60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62520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Gráfico, Gráfico de pizza&#10;&#10;Descrição gerada automaticamente">
            <a:extLst>
              <a:ext uri="{FF2B5EF4-FFF2-40B4-BE49-F238E27FC236}">
                <a16:creationId xmlns:a16="http://schemas.microsoft.com/office/drawing/2014/main" id="{9BF0831D-BA70-4F4B-B3B8-790726018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2205406" y="1197050"/>
            <a:ext cx="7781188" cy="4320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B3FA3E4-6DC1-44D7-8B73-90A62877657A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AULAS PRESENCIAIS E PROTOCOLOS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E6640E-48C9-4179-847E-F159BF518F46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392912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pizza&#10;&#10;Descrição gerada automaticamente">
            <a:extLst>
              <a:ext uri="{FF2B5EF4-FFF2-40B4-BE49-F238E27FC236}">
                <a16:creationId xmlns:a16="http://schemas.microsoft.com/office/drawing/2014/main" id="{D35DEA55-5EAD-4903-9211-1B966E513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 b="2910"/>
          <a:stretch/>
        </p:blipFill>
        <p:spPr>
          <a:xfrm>
            <a:off x="221133" y="1056373"/>
            <a:ext cx="5778162" cy="2710213"/>
          </a:xfrm>
          <a:prstGeom prst="rect">
            <a:avLst/>
          </a:prstGeom>
        </p:spPr>
      </p:pic>
      <p:pic>
        <p:nvPicPr>
          <p:cNvPr id="8" name="Imagem 7" descr="Gráfico, Gráfico de pizza&#10;&#10;Descrição gerada automaticamente">
            <a:extLst>
              <a:ext uri="{FF2B5EF4-FFF2-40B4-BE49-F238E27FC236}">
                <a16:creationId xmlns:a16="http://schemas.microsoft.com/office/drawing/2014/main" id="{BD1DC37E-4391-42F0-92BE-A9F3F25DF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3253"/>
          <a:stretch/>
        </p:blipFill>
        <p:spPr>
          <a:xfrm>
            <a:off x="6313715" y="1055027"/>
            <a:ext cx="5079668" cy="2678903"/>
          </a:xfrm>
          <a:prstGeom prst="rect">
            <a:avLst/>
          </a:prstGeom>
        </p:spPr>
      </p:pic>
      <p:pic>
        <p:nvPicPr>
          <p:cNvPr id="10" name="Imagem 9" descr="Gráfico, Gráfico de pizza&#10;&#10;Descrição gerada automaticamente">
            <a:extLst>
              <a:ext uri="{FF2B5EF4-FFF2-40B4-BE49-F238E27FC236}">
                <a16:creationId xmlns:a16="http://schemas.microsoft.com/office/drawing/2014/main" id="{0CD3641C-73AB-40D1-A235-96D262003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"/>
          <a:stretch/>
        </p:blipFill>
        <p:spPr>
          <a:xfrm>
            <a:off x="216320" y="3817419"/>
            <a:ext cx="5200411" cy="2853364"/>
          </a:xfrm>
          <a:prstGeom prst="rect">
            <a:avLst/>
          </a:prstGeom>
        </p:spPr>
      </p:pic>
      <p:pic>
        <p:nvPicPr>
          <p:cNvPr id="14" name="Imagem 13" descr="Gráfico, Gráfico de pizza&#10;&#10;Descrição gerada automaticamente">
            <a:extLst>
              <a:ext uri="{FF2B5EF4-FFF2-40B4-BE49-F238E27FC236}">
                <a16:creationId xmlns:a16="http://schemas.microsoft.com/office/drawing/2014/main" id="{6E3BDCBA-75A4-4DDF-A7C5-2321221783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" b="1188"/>
          <a:stretch/>
        </p:blipFill>
        <p:spPr>
          <a:xfrm>
            <a:off x="6313715" y="3817419"/>
            <a:ext cx="5079668" cy="29487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A924E89-7573-4B61-B2DF-425151814161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AULAS PRESENCIAIS E PROTOCOLOS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CC3699-2118-4605-9471-5AAE98F1859E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45032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610276B-44CA-4019-8838-66A3A79D6FC0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PESQUISA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A622E7-A303-4D68-AE43-F4DD61FB6FE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E46E25-683D-4C0A-A68C-633E7014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" y="1508057"/>
            <a:ext cx="6042170" cy="3355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DB7DEB-D950-4C3B-9F84-20EC3214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64" y="1508057"/>
            <a:ext cx="4787966" cy="41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610276B-44CA-4019-8838-66A3A79D6FC0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PESQUISA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A622E7-A303-4D68-AE43-F4DD61FB6FE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22E874-BE2E-451E-BF4B-88CF2B2F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69" y="1343646"/>
            <a:ext cx="7324261" cy="46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pizza&#10;&#10;Descrição gerada automaticamente">
            <a:extLst>
              <a:ext uri="{FF2B5EF4-FFF2-40B4-BE49-F238E27FC236}">
                <a16:creationId xmlns:a16="http://schemas.microsoft.com/office/drawing/2014/main" id="{6AD1D057-2973-42EE-9C0A-270C1D68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81" y="1708029"/>
            <a:ext cx="9390638" cy="4320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610276B-44CA-4019-8838-66A3A79D6FC0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ESCOLA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A622E7-A303-4D68-AE43-F4DD61FB6FEC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61427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610276B-44CA-4019-8838-66A3A79D6FC0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PERFIL</a:t>
            </a:r>
          </a:p>
        </p:txBody>
      </p:sp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996A01A9-A17D-4FED-85BF-6931548B1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00" y="1745348"/>
            <a:ext cx="9414000" cy="432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723C76F-34BB-47E4-A8D2-4401B60B82D0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280537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, Gráfico de pizza&#10;&#10;Descrição gerada automaticamente">
            <a:extLst>
              <a:ext uri="{FF2B5EF4-FFF2-40B4-BE49-F238E27FC236}">
                <a16:creationId xmlns:a16="http://schemas.microsoft.com/office/drawing/2014/main" id="{1D74047F-8B51-4E2D-BAFD-112A13C65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" b="1789"/>
          <a:stretch/>
        </p:blipFill>
        <p:spPr>
          <a:xfrm>
            <a:off x="1854290" y="1163037"/>
            <a:ext cx="8703817" cy="4005309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F445DAA-94A8-4119-98C4-DB08971BAA2B}"/>
              </a:ext>
            </a:extLst>
          </p:cNvPr>
          <p:cNvSpPr/>
          <p:nvPr/>
        </p:nvSpPr>
        <p:spPr>
          <a:xfrm>
            <a:off x="155275" y="649876"/>
            <a:ext cx="1187857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A00640-4038-4845-91AA-9DFACA1F9E81}"/>
              </a:ext>
            </a:extLst>
          </p:cNvPr>
          <p:cNvSpPr/>
          <p:nvPr/>
        </p:nvSpPr>
        <p:spPr>
          <a:xfrm>
            <a:off x="146649" y="658502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73755D-4111-472E-ADFB-53F5FD0CF219}"/>
              </a:ext>
            </a:extLst>
          </p:cNvPr>
          <p:cNvSpPr txBox="1"/>
          <p:nvPr/>
        </p:nvSpPr>
        <p:spPr>
          <a:xfrm>
            <a:off x="6427894" y="5094798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b="1" dirty="0"/>
              <a:t>Destaques: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34,3% - Não acessam o Google Sala de Aula;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2,6% - Não souberam responder.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2466DB-2F75-4249-84DF-B7E346901D54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140527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pizza&#10;&#10;Descrição gerada automaticamente">
            <a:extLst>
              <a:ext uri="{FF2B5EF4-FFF2-40B4-BE49-F238E27FC236}">
                <a16:creationId xmlns:a16="http://schemas.microsoft.com/office/drawing/2014/main" id="{9F09A1FF-D524-4280-BBAB-48AB6F96F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"/>
          <a:stretch/>
        </p:blipFill>
        <p:spPr>
          <a:xfrm>
            <a:off x="358188" y="1962375"/>
            <a:ext cx="6742718" cy="328517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F445DAA-94A8-4119-98C4-DB08971BAA2B}"/>
              </a:ext>
            </a:extLst>
          </p:cNvPr>
          <p:cNvSpPr/>
          <p:nvPr/>
        </p:nvSpPr>
        <p:spPr>
          <a:xfrm>
            <a:off x="155275" y="649876"/>
            <a:ext cx="1187857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A00640-4038-4845-91AA-9DFACA1F9E81}"/>
              </a:ext>
            </a:extLst>
          </p:cNvPr>
          <p:cNvSpPr/>
          <p:nvPr/>
        </p:nvSpPr>
        <p:spPr>
          <a:xfrm>
            <a:off x="146649" y="658502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AADC0A-BFEF-419F-9EBE-08E09A95C429}"/>
              </a:ext>
            </a:extLst>
          </p:cNvPr>
          <p:cNvSpPr txBox="1"/>
          <p:nvPr/>
        </p:nvSpPr>
        <p:spPr>
          <a:xfrm>
            <a:off x="7503615" y="1509103"/>
            <a:ext cx="39617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Destaques: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2120 respostas (63,1% do total dos participantes) é a quantidade de pessoas que informaram ter acessado o Google Sala de Aula na pergunta anterior.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Do gráfico atual, é possível concluir: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64,9% acessam com regularidade;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22,8% acessam uma ou duas vezes por semana;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12,3% acessam com baixíssima regularidade (quinze dias, um mês ou mais).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3CD2AA-CCB7-4EDD-BD8B-4C9EFAC1A442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99659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ráfico, Gráfico de pizza&#10;&#10;Descrição gerada automaticamente">
            <a:extLst>
              <a:ext uri="{FF2B5EF4-FFF2-40B4-BE49-F238E27FC236}">
                <a16:creationId xmlns:a16="http://schemas.microsoft.com/office/drawing/2014/main" id="{92F8EFE8-D789-493B-B1D8-8721C686E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6"/>
          <a:stretch/>
        </p:blipFill>
        <p:spPr>
          <a:xfrm>
            <a:off x="240367" y="1231010"/>
            <a:ext cx="5779114" cy="3240000"/>
          </a:xfrm>
          <a:prstGeom prst="rect">
            <a:avLst/>
          </a:prstGeom>
        </p:spPr>
      </p:pic>
      <p:pic>
        <p:nvPicPr>
          <p:cNvPr id="10" name="Imagem 9" descr="Gráfico, Gráfico de pizza&#10;&#10;Descrição gerada automaticamente">
            <a:extLst>
              <a:ext uri="{FF2B5EF4-FFF2-40B4-BE49-F238E27FC236}">
                <a16:creationId xmlns:a16="http://schemas.microsoft.com/office/drawing/2014/main" id="{59124C03-F875-4323-89EE-6ED14938B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/>
          <a:stretch/>
        </p:blipFill>
        <p:spPr>
          <a:xfrm>
            <a:off x="6321959" y="1213591"/>
            <a:ext cx="5716548" cy="3240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F09395F-EEE5-43A5-B0A6-3F1BDD403627}"/>
              </a:ext>
            </a:extLst>
          </p:cNvPr>
          <p:cNvSpPr/>
          <p:nvPr/>
        </p:nvSpPr>
        <p:spPr>
          <a:xfrm>
            <a:off x="146649" y="641250"/>
            <a:ext cx="1187857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ESCOLA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8136163-6590-419D-A3CB-E6658D3360DB}"/>
              </a:ext>
            </a:extLst>
          </p:cNvPr>
          <p:cNvSpPr/>
          <p:nvPr/>
        </p:nvSpPr>
        <p:spPr>
          <a:xfrm>
            <a:off x="146649" y="649876"/>
            <a:ext cx="1189582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APRENDIZAGEM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AF00C2-94A3-4636-8730-F15593072531}"/>
              </a:ext>
            </a:extLst>
          </p:cNvPr>
          <p:cNvSpPr txBox="1"/>
          <p:nvPr/>
        </p:nvSpPr>
        <p:spPr>
          <a:xfrm>
            <a:off x="260994" y="4765114"/>
            <a:ext cx="1156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Destaques:</a:t>
            </a:r>
          </a:p>
          <a:p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73,6% dos alunos não conseguem realizar as atividades sozinhos, sendo que apenas 54,5% dos responsáveis têm a disponibilidade necessária para prestar auxílio.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F2C2EA-82D5-4181-BCF7-F8566D9FF092}"/>
              </a:ext>
            </a:extLst>
          </p:cNvPr>
          <p:cNvSpPr txBox="1"/>
          <p:nvPr/>
        </p:nvSpPr>
        <p:spPr>
          <a:xfrm>
            <a:off x="7805529" y="24188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    Gabinete Conselheiro Mauricio Faria</a:t>
            </a:r>
          </a:p>
        </p:txBody>
      </p:sp>
    </p:spTree>
    <p:extLst>
      <p:ext uri="{BB962C8B-B14F-4D97-AF65-F5344CB8AC3E}">
        <p14:creationId xmlns:p14="http://schemas.microsoft.com/office/powerpoint/2010/main" val="756901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764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</dc:title>
  <dc:creator>Paulo Ricardo Sá de Paula</dc:creator>
  <cp:lastModifiedBy>Ricardo Santos</cp:lastModifiedBy>
  <cp:revision>35</cp:revision>
  <dcterms:created xsi:type="dcterms:W3CDTF">2021-08-16T13:39:15Z</dcterms:created>
  <dcterms:modified xsi:type="dcterms:W3CDTF">2021-08-24T18:27:10Z</dcterms:modified>
</cp:coreProperties>
</file>